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77" r:id="rId3"/>
    <p:sldId id="276" r:id="rId4"/>
    <p:sldId id="275" r:id="rId5"/>
    <p:sldId id="281" r:id="rId6"/>
    <p:sldId id="283" r:id="rId7"/>
    <p:sldId id="284" r:id="rId8"/>
    <p:sldId id="285" r:id="rId9"/>
    <p:sldId id="274" r:id="rId10"/>
    <p:sldId id="268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E079-D7F9-42CF-AD13-3B2C89C22066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3F31-33B2-4C48-9D89-D3791FDF8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39552" y="764704"/>
            <a:ext cx="8100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МДОУ «Детский сад № 150»</a:t>
            </a:r>
          </a:p>
          <a:p>
            <a:pPr algn="ctr"/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развивающей 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предметно-пространственной среды ДОО 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учетом возрастных </a:t>
            </a:r>
          </a:p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индивидуальных особенностей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Автор: Лебедева Н.Е., </a:t>
            </a:r>
          </a:p>
          <a:p>
            <a:pPr algn="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 1 кв.категории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2" y="332656"/>
            <a:ext cx="4395216" cy="259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b="50000"/>
          <a:stretch/>
        </p:blipFill>
        <p:spPr>
          <a:xfrm>
            <a:off x="4716016" y="404665"/>
            <a:ext cx="3744416" cy="2448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775288" cy="3497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b="50000"/>
          <a:stretch/>
        </p:blipFill>
        <p:spPr>
          <a:xfrm>
            <a:off x="4644008" y="3140968"/>
            <a:ext cx="4075864" cy="3458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71" t="3290" r="7898" b="7876"/>
          <a:stretch/>
        </p:blipFill>
        <p:spPr>
          <a:xfrm>
            <a:off x="323528" y="332656"/>
            <a:ext cx="4009334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5378516" cy="3019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64704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Предметно-пространственная среда в ДОО:</a:t>
            </a:r>
          </a:p>
          <a:p>
            <a:pPr algn="ctr"/>
            <a:endParaRPr lang="ru-RU" altLang="ru-RU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●«мертвая» – это как? </a:t>
            </a:r>
          </a:p>
          <a:p>
            <a:pPr algn="just"/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среда (элементы среды) становятся «мертвыми»?</a:t>
            </a:r>
          </a:p>
          <a:p>
            <a:pPr algn="just"/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●«живая» – это как? </a:t>
            </a:r>
          </a:p>
          <a:p>
            <a:pPr algn="just"/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среда (элементы среды) становятся «живыми»?</a:t>
            </a:r>
          </a:p>
          <a:p>
            <a:pPr algn="just"/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alt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Что такое «среда для детей», «от детей и «с детьми»?</a:t>
            </a:r>
          </a:p>
        </p:txBody>
      </p:sp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260648"/>
            <a:ext cx="83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A0000"/>
                </a:solidFill>
                <a:latin typeface="Georgia" pitchFamily="18" charset="0"/>
                <a:cs typeface="Times New Roman" pitchFamily="18" charset="0"/>
              </a:rPr>
              <a:t>Оценивание качества дошкольного образования</a:t>
            </a:r>
            <a:endParaRPr lang="ru-RU" dirty="0">
              <a:solidFill>
                <a:srgbClr val="9A0000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683568" y="1052736"/>
            <a:ext cx="7128792" cy="1008112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Авторитетный современный инструмент оценки качества ДОО – 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0966" name="Picture 6" descr="http://book.sibverk.ru/image/trumb/500x500/13-657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66" y="3199362"/>
            <a:ext cx="2952328" cy="2088232"/>
          </a:xfrm>
          <a:prstGeom prst="rect">
            <a:avLst/>
          </a:prstGeom>
          <a:noFill/>
        </p:spPr>
      </p:pic>
      <p:sp>
        <p:nvSpPr>
          <p:cNvPr id="20" name="Нашивка 19"/>
          <p:cNvSpPr/>
          <p:nvPr/>
        </p:nvSpPr>
        <p:spPr>
          <a:xfrm rot="10800000">
            <a:off x="3451693" y="3643313"/>
            <a:ext cx="5436096" cy="1200329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364331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Шкалы оценки качества образовательной среды  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ECERS-R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404664"/>
            <a:ext cx="3765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Georgia" pitchFamily="18" charset="0"/>
              </a:rPr>
              <a:t>Актуальность, концепция</a:t>
            </a:r>
            <a:endParaRPr lang="ru-RU" sz="2000" b="1" dirty="0">
              <a:solidFill>
                <a:srgbClr val="9A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8174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itchFamily="18" charset="0"/>
              </a:rPr>
              <a:t>Изменение традиционной практики дошкольного 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itchFamily="18" charset="0"/>
              </a:rPr>
              <a:t>Обучение, ориентированное на развитие.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Georgia" pitchFamily="18" charset="0"/>
              </a:rPr>
              <a:t>«Активный и компетентный ребенок» – итог ДО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* поддержка «</a:t>
            </a:r>
            <a:r>
              <a:rPr lang="ru-RU" sz="2000" dirty="0">
                <a:latin typeface="Georgia" pitchFamily="18" charset="0"/>
              </a:rPr>
              <a:t>активного учения»,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* участие </a:t>
            </a:r>
            <a:r>
              <a:rPr lang="ru-RU" sz="2000" dirty="0">
                <a:latin typeface="Georgia" pitchFamily="18" charset="0"/>
              </a:rPr>
              <a:t>ребенка в </a:t>
            </a:r>
            <a:r>
              <a:rPr lang="ru-RU" sz="2000" dirty="0" smtClean="0">
                <a:latin typeface="Georgia" pitchFamily="18" charset="0"/>
              </a:rPr>
              <a:t>исследовании </a:t>
            </a:r>
            <a:r>
              <a:rPr lang="ru-RU" sz="2000" dirty="0">
                <a:latin typeface="Georgia" pitchFamily="18" charset="0"/>
              </a:rPr>
              <a:t>и решении проблем на своем уровне,</a:t>
            </a:r>
          </a:p>
          <a:p>
            <a:r>
              <a:rPr lang="ru-RU" sz="2000" dirty="0" smtClean="0">
                <a:latin typeface="Georgia" pitchFamily="18" charset="0"/>
              </a:rPr>
              <a:t>* уважение </a:t>
            </a:r>
            <a:r>
              <a:rPr lang="ru-RU" sz="2000" dirty="0">
                <a:latin typeface="Georgia" pitchFamily="18" charset="0"/>
              </a:rPr>
              <a:t>к индивидуальным и культурным </a:t>
            </a:r>
            <a:r>
              <a:rPr lang="ru-RU" sz="2000" dirty="0" smtClean="0">
                <a:latin typeface="Georgia" pitchFamily="18" charset="0"/>
              </a:rPr>
              <a:t>вариациям </a:t>
            </a:r>
            <a:r>
              <a:rPr lang="ru-RU" sz="2000" dirty="0">
                <a:latin typeface="Georgia" pitchFamily="18" charset="0"/>
              </a:rPr>
              <a:t>и пр.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0506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A0000"/>
                </a:solidFill>
                <a:latin typeface="Georgia" pitchFamily="18" charset="0"/>
              </a:rPr>
              <a:t>«Дух ECERS</a:t>
            </a:r>
            <a:r>
              <a:rPr lang="ru-RU" b="1" dirty="0">
                <a:solidFill>
                  <a:srgbClr val="9A0000"/>
                </a:solidFill>
                <a:latin typeface="Georgia" pitchFamily="18" charset="0"/>
              </a:rPr>
              <a:t>» </a:t>
            </a:r>
            <a:r>
              <a:rPr lang="ru-RU" dirty="0">
                <a:latin typeface="Georgia" pitchFamily="18" charset="0"/>
              </a:rPr>
              <a:t>– это ценность среды, создающей </a:t>
            </a:r>
            <a:r>
              <a:rPr lang="ru-RU" dirty="0" smtClean="0">
                <a:latin typeface="Georgia" pitchFamily="18" charset="0"/>
              </a:rPr>
              <a:t>условия </a:t>
            </a:r>
            <a:r>
              <a:rPr lang="ru-RU" dirty="0">
                <a:latin typeface="Georgia" pitchFamily="18" charset="0"/>
              </a:rPr>
              <a:t>для эмоционального благополучия детей</a:t>
            </a:r>
            <a:r>
              <a:rPr lang="ru-RU" dirty="0" smtClean="0">
                <a:latin typeface="Georgia" pitchFamily="18" charset="0"/>
              </a:rPr>
              <a:t>, а </a:t>
            </a:r>
            <a:r>
              <a:rPr lang="ru-RU" dirty="0">
                <a:latin typeface="Georgia" pitchFamily="18" charset="0"/>
              </a:rPr>
              <a:t>также развития детской активности и </a:t>
            </a:r>
            <a:r>
              <a:rPr lang="ru-RU" dirty="0" smtClean="0">
                <a:latin typeface="Georgia" pitchFamily="18" charset="0"/>
              </a:rPr>
              <a:t>произвольности</a:t>
            </a:r>
            <a:r>
              <a:rPr lang="ru-RU" dirty="0">
                <a:latin typeface="Georgia" pitchFamily="18" charset="0"/>
              </a:rPr>
              <a:t>, позволяющей активно </a:t>
            </a:r>
            <a:r>
              <a:rPr lang="ru-RU" dirty="0" smtClean="0">
                <a:latin typeface="Georgia" pitchFamily="18" charset="0"/>
              </a:rPr>
              <a:t>стартовать в </a:t>
            </a:r>
            <a:r>
              <a:rPr lang="ru-RU" dirty="0">
                <a:latin typeface="Georgia" pitchFamily="18" charset="0"/>
              </a:rPr>
              <a:t>школе. Это означает, что шкала </a:t>
            </a:r>
            <a:r>
              <a:rPr lang="ru-RU" dirty="0" smtClean="0">
                <a:latin typeface="Georgia" pitchFamily="18" charset="0"/>
              </a:rPr>
              <a:t>соответствует тем </a:t>
            </a:r>
            <a:r>
              <a:rPr lang="ru-RU" dirty="0">
                <a:latin typeface="Georgia" pitchFamily="18" charset="0"/>
              </a:rPr>
              <a:t>представлениям о качественном </a:t>
            </a:r>
            <a:r>
              <a:rPr lang="ru-RU" dirty="0" smtClean="0">
                <a:latin typeface="Georgia" pitchFamily="18" charset="0"/>
              </a:rPr>
              <a:t>дошкольном </a:t>
            </a:r>
            <a:r>
              <a:rPr lang="ru-RU" dirty="0">
                <a:latin typeface="Georgia" pitchFamily="18" charset="0"/>
              </a:rPr>
              <a:t>образовании, которое </a:t>
            </a:r>
            <a:r>
              <a:rPr lang="ru-RU" dirty="0" smtClean="0">
                <a:latin typeface="Georgia" pitchFamily="18" charset="0"/>
              </a:rPr>
              <a:t>сформировалось в </a:t>
            </a:r>
            <a:r>
              <a:rPr lang="ru-RU" dirty="0">
                <a:latin typeface="Georgia" pitchFamily="18" charset="0"/>
              </a:rPr>
              <a:t>экспертном образовательном </a:t>
            </a:r>
            <a:r>
              <a:rPr lang="ru-RU" dirty="0" smtClean="0">
                <a:latin typeface="Georgia" pitchFamily="18" charset="0"/>
              </a:rPr>
              <a:t>сообществе к </a:t>
            </a:r>
            <a:r>
              <a:rPr lang="ru-RU" dirty="0">
                <a:latin typeface="Georgia" pitchFamily="18" charset="0"/>
              </a:rPr>
              <a:t>началу ХХI </a:t>
            </a:r>
            <a:r>
              <a:rPr lang="ru-RU" dirty="0" smtClean="0">
                <a:latin typeface="Georgia" pitchFamily="18" charset="0"/>
              </a:rPr>
              <a:t>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07904" y="2060848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A0000"/>
                </a:solidFill>
                <a:latin typeface="Georgia" pitchFamily="18" charset="0"/>
              </a:rPr>
              <a:t>Принципы:</a:t>
            </a:r>
            <a:endParaRPr lang="ru-RU" sz="2000" b="1" dirty="0">
              <a:solidFill>
                <a:srgbClr val="9A0000"/>
              </a:solidFill>
              <a:latin typeface="Georgia" pitchFamily="18" charset="0"/>
            </a:endParaRPr>
          </a:p>
        </p:txBody>
      </p:sp>
      <p:pic>
        <p:nvPicPr>
          <p:cNvPr id="11" name="Picture 16" descr="http://fotohomka.ru/images/Nov/02/6800a0663a79985d928c829f2fe86ac8/mini_4.jpg"/>
          <p:cNvPicPr>
            <a:picLocks noChangeAspect="1" noChangeArrowheads="1"/>
          </p:cNvPicPr>
          <p:nvPr/>
        </p:nvPicPr>
        <p:blipFill>
          <a:blip r:embed="rId3" cstate="print"/>
          <a:srcRect l="14682" r="6569"/>
          <a:stretch>
            <a:fillRect/>
          </a:stretch>
        </p:blipFill>
        <p:spPr bwMode="auto">
          <a:xfrm>
            <a:off x="7812360" y="5589240"/>
            <a:ext cx="1080120" cy="1021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14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1367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Шкалы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ECERS-R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разработаны для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комплексной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оценки качества образовательной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организаций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реализующих образовательные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дошкольного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образования для детей от 2,5 года до 5 лет.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Шкалы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использоваться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руководителями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организаций для оценивания эффективности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повышения качества дошкольного образования.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Всемирно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признанные надёжность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валидность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шкал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ECERS-R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делают их особенно полезными для  исследования и оценивания деятельности дошкольных организаций.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www.syl.ru/misc/i/ai/169757/641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33256"/>
            <a:ext cx="1129431" cy="847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9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136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http://www.syl.ru/misc/i/ai/169757/641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33256"/>
            <a:ext cx="1129431" cy="847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547664" y="3693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детей раннего возраста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165387" y="836712"/>
            <a:ext cx="4710869" cy="5675328"/>
            <a:chOff x="2165387" y="836712"/>
            <a:chExt cx="4710869" cy="567532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175164" y="1916833"/>
              <a:ext cx="4701092" cy="11521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запрещают брать игрушки, которые на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виду, дети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могут брать игрушки сами,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обязательно  </a:t>
              </a: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просить об этом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взрослого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65387" y="4653136"/>
              <a:ext cx="4691315" cy="8367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действовать с разными материалами (сыпучими, жидкими, и т.п.)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175031" y="836712"/>
              <a:ext cx="4701092" cy="9361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лежать, сидеть, ползать по полу, бегать и прыгать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65387" y="5661248"/>
              <a:ext cx="4701092" cy="85079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Предусмотрено место и время для самостоятельной деятельности ребенка с выбранными им игрушками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65387" y="3212976"/>
              <a:ext cx="4701092" cy="129614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и размещение игрушек и материалов позволяет детям делать выбор, одновременно и параллельно включаясь как в одинаковые, так и в разные активности 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39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детей младшего дошкольного возраста</a:t>
            </a: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14"/>
          <p:cNvGrpSpPr/>
          <p:nvPr/>
        </p:nvGrpSpPr>
        <p:grpSpPr>
          <a:xfrm>
            <a:off x="2123728" y="908720"/>
            <a:ext cx="5018987" cy="5616624"/>
            <a:chOff x="2176995" y="692696"/>
            <a:chExt cx="5018987" cy="604867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187370" y="1700809"/>
              <a:ext cx="4988526" cy="108011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брать игрушки, которые на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виду. Также есть часть игрушек и материалов, которые можно брать с разрешения взрослого, или играть только вместе со взрослым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97945" y="2852936"/>
              <a:ext cx="4978151" cy="648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Детей поддерживают в их самостоятельных действиях с разными материалами и предметами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187229" y="692696"/>
              <a:ext cx="4988526" cy="9361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играть на полу или в любых других местах, доступных для ребенка (*под столами)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76995" y="4797152"/>
              <a:ext cx="4988526" cy="85079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Способы хранения игрушек и материалов предусматривают удобство для ребенка (*самостоятельно взять/убрать)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87570" y="3573016"/>
              <a:ext cx="4988526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и размещение игрушек и материалов позволяет детям делать выбор, одновременно и параллельно включаясь в разные активности, находить замену для недостающих игрушек 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207456" y="5733256"/>
              <a:ext cx="4988526" cy="10081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Дети могут по своей инициативе, с помощью взрослого или самостоятельно, вносить изменения в среду (*переставлять игрушечную мебель)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детей старшего дошкольного возраста</a:t>
            </a: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1115616" y="548680"/>
            <a:ext cx="6624736" cy="6165304"/>
            <a:chOff x="2176994" y="620688"/>
            <a:chExt cx="4999102" cy="61653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76994" y="2564904"/>
              <a:ext cx="4988526" cy="9361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брать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любые игрушки и материалы. Также есть часть игрушек и материалов, которые можно брать с разрешения взрослого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176994" y="1628800"/>
              <a:ext cx="4978151" cy="8640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Дети могут сами создавать место для игр, при помощи имеющихся материалов (детской мебели, ширм, коробок, отрезов ткани и др.)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187229" y="620688"/>
              <a:ext cx="4988526" cy="9361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играть на полу или в любых других местах, в любых помещениях, доступных для ребенка (*в спальне)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76995" y="4797152"/>
              <a:ext cx="4988526" cy="85079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Способы хранения игрушек и материалов предусматривают удобство для ребенка (*самостоятельно взять/убрать/привести в порядок; сохранить постройку, чтобы потом к ней вернуться)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87570" y="3573016"/>
              <a:ext cx="4988526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и размещение игрушек и материалов позволяет детям делать выбор, одновременно и параллельно включаясь в разные активности, объединяться с другими детьми, находить замену или создавать самим недостающие игрушки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176994" y="5733256"/>
              <a:ext cx="4988526" cy="105273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Дети могут по своей инициативе, самостоятельно или с некоторой помощью взрослого, планировать и вносить изменения в среду (*организовывать выставки своих работ, переставлять мебель, по-новому группировать игровые модули…)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детей среднего дошкольного возраста</a:t>
            </a: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14"/>
          <p:cNvGrpSpPr/>
          <p:nvPr/>
        </p:nvGrpSpPr>
        <p:grpSpPr>
          <a:xfrm>
            <a:off x="2051720" y="692696"/>
            <a:ext cx="5018987" cy="5760640"/>
            <a:chOff x="2176995" y="501783"/>
            <a:chExt cx="5018987" cy="623958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187370" y="1700809"/>
              <a:ext cx="4988526" cy="108011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брать игрушки, которые на </a:t>
              </a: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виду. Также есть часть игрушек и материалов, которые можно брать с разрешения взрослого, или играть только вместе со взрослым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197945" y="2852936"/>
              <a:ext cx="4978151" cy="6480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Детей поддерживают в их самостоятельных действиях с разными материалами и предметами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87229" y="501783"/>
              <a:ext cx="4988526" cy="112701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Детям не запрещают играть на полу или в любых других местах, доступных для ребенка (*под столами)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76995" y="4797152"/>
              <a:ext cx="4988526" cy="85079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Способы хранения игрушек и материалов предусматривают удобство для ребенка (*самостоятельно взять/убрать)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187570" y="3573016"/>
              <a:ext cx="4988526" cy="11521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Количество и размещение игрушек и материалов позволяет детям делать выбор, одновременно и параллельно включаясь в разные активности, находить замену для недостающих игрушек 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207456" y="5733256"/>
              <a:ext cx="4988526" cy="10081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Дети могут по своей инициативе, с помощью взрослого или самостоятельно, вносить изменения в среду (*переставлять игрушечную мебель)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85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323528" y="332656"/>
            <a:ext cx="8352928" cy="5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ДЕТИ</a:t>
            </a:r>
            <a:endParaRPr lang="ru-RU" b="1" dirty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Georgia" pitchFamily="18" charset="0"/>
                <a:cs typeface="Arial" charset="0"/>
              </a:rPr>
              <a:t>Двигаются</a:t>
            </a:r>
            <a:r>
              <a:rPr lang="ru-RU" dirty="0">
                <a:latin typeface="Georgia" pitchFamily="18" charset="0"/>
                <a:cs typeface="Arial" charset="0"/>
              </a:rPr>
              <a:t>, а не ждут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Решают проблемы, а не просят педагога их решить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Говорят, а не пассивно слушают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Действуют в соответствии со своим интересом, а не идут туда, куда им скажут идти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Делают выбор, а не повинуются</a:t>
            </a:r>
          </a:p>
          <a:p>
            <a:pPr marL="320040" indent="-32004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Пишут свои </a:t>
            </a:r>
            <a:r>
              <a:rPr lang="ru-RU" dirty="0" err="1" smtClean="0">
                <a:latin typeface="Georgia" pitchFamily="18" charset="0"/>
                <a:cs typeface="Arial" charset="0"/>
              </a:rPr>
              <a:t>книжСоздают</a:t>
            </a:r>
            <a:r>
              <a:rPr lang="ru-RU" dirty="0" smtClean="0">
                <a:latin typeface="Georgia" pitchFamily="18" charset="0"/>
                <a:cs typeface="Arial" charset="0"/>
              </a:rPr>
              <a:t>, а не дублируют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latin typeface="Georgia" pitchFamily="18" charset="0"/>
                <a:cs typeface="Arial" charset="0"/>
              </a:rPr>
              <a:t>ки</a:t>
            </a:r>
            <a:r>
              <a:rPr lang="ru-RU" dirty="0">
                <a:latin typeface="Georgia" pitchFamily="18" charset="0"/>
                <a:cs typeface="Arial" charset="0"/>
              </a:rPr>
              <a:t>, а не в рабочих тетрадях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Создают искусство, а не воспроизводят образцы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Решают, а не пассивно соглашаются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Ценят процесс, а не только результат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Задают вопросы, а не просто слушают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Выводят ответ, а не получают его от взрослого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Учатся важным умениям, а не абстрактным концептам</a:t>
            </a:r>
          </a:p>
          <a:p>
            <a:pPr marL="320040" indent="-32004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Georgia" pitchFamily="18" charset="0"/>
                <a:cs typeface="Arial" charset="0"/>
              </a:rPr>
              <a:t>Распорядок дня построен на детских потребностях, а не на потребностях взрослых или </a:t>
            </a:r>
            <a:r>
              <a:rPr lang="ru-RU" dirty="0" smtClean="0">
                <a:latin typeface="Georgia" pitchFamily="18" charset="0"/>
                <a:cs typeface="Arial" charset="0"/>
              </a:rPr>
              <a:t>программы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886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Windows User</cp:lastModifiedBy>
  <cp:revision>6</cp:revision>
  <dcterms:created xsi:type="dcterms:W3CDTF">2022-10-26T13:34:39Z</dcterms:created>
  <dcterms:modified xsi:type="dcterms:W3CDTF">2022-12-06T14:47:41Z</dcterms:modified>
</cp:coreProperties>
</file>